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1"/>
  </p:notesMasterIdLst>
  <p:sldIdLst>
    <p:sldId id="256" r:id="rId2"/>
    <p:sldId id="756" r:id="rId3"/>
    <p:sldId id="757" r:id="rId4"/>
    <p:sldId id="758" r:id="rId5"/>
    <p:sldId id="765" r:id="rId6"/>
    <p:sldId id="759" r:id="rId7"/>
    <p:sldId id="764" r:id="rId8"/>
    <p:sldId id="760" r:id="rId9"/>
    <p:sldId id="761" r:id="rId10"/>
    <p:sldId id="762" r:id="rId11"/>
    <p:sldId id="763" r:id="rId12"/>
    <p:sldId id="766" r:id="rId13"/>
    <p:sldId id="767" r:id="rId14"/>
    <p:sldId id="515" r:id="rId15"/>
    <p:sldId id="768" r:id="rId16"/>
    <p:sldId id="769" r:id="rId17"/>
    <p:sldId id="770" r:id="rId18"/>
    <p:sldId id="771" r:id="rId19"/>
    <p:sldId id="693" r:id="rId20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00FF"/>
    <a:srgbClr val="FF00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8" autoAdjust="0"/>
    <p:restoredTop sz="91079" autoAdjust="0"/>
  </p:normalViewPr>
  <p:slideViewPr>
    <p:cSldViewPr snapToGrid="0" snapToObjects="1">
      <p:cViewPr>
        <p:scale>
          <a:sx n="77" d="100"/>
          <a:sy n="77" d="100"/>
        </p:scale>
        <p:origin x="-1668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B8FED3-42A5-488D-ABC7-CC9878B4F230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F3C278-C5C8-4141-B4C9-0F4F11513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358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124174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CD87FDC-F33B-42CA-B0D5-BB2088678029}" type="datetime1">
              <a:rPr lang="en-US" altLang="en-US" smtClean="0"/>
              <a:t>10/12/2015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793184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102AC0C-AAB7-4556-B321-32F18A07FB48}" type="datetime1">
              <a:rPr lang="en-US" altLang="en-US" smtClean="0"/>
              <a:t>10/12/2015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FEA02DF-A48C-49ED-8C61-3398E80BA2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067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54CC350-2337-42A5-A627-9A14F3818F8F}" type="datetime1">
              <a:rPr lang="en-US" altLang="en-US" smtClean="0"/>
              <a:t>10/12/2015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7949FC7-73B0-4847-87E9-496A4FA7CB2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3117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26364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229600" cy="4156799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81143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04BD59F-FD83-4DAA-B95A-B54969432AB9}" type="datetime1">
              <a:rPr lang="en-US" altLang="en-US" smtClean="0"/>
              <a:t>10/12/2015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17500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941F977-4EA1-4AB5-B919-265903CFB00E}" type="datetime1">
              <a:rPr lang="en-US" altLang="en-US" smtClean="0"/>
              <a:t>10/12/2015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228E474-F0CE-4B50-96D0-7A630F4250D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3105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79E563F-8030-4701-9613-0361744EBF8E}" type="datetime1">
              <a:rPr lang="en-US" altLang="en-US" smtClean="0"/>
              <a:t>10/12/2015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0C9333B-4FC6-4CB9-95EF-E8A858B2703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3186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CFB6623-9AB7-4D55-9E01-E86212C66FE0}" type="datetime1">
              <a:rPr lang="en-US" altLang="en-US" smtClean="0"/>
              <a:t>10/12/2015</a:t>
            </a:fld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11DB4E0-B555-42CC-A941-D8C132C96A7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8854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9FFB400-9DDE-42E2-BCA1-2936932D941E}" type="datetime1">
              <a:rPr lang="en-US" altLang="en-US" smtClean="0"/>
              <a:t>10/12/2015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545C8F0-2C97-459A-9B3E-BF7C81A8C10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5058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9B14062-4C28-4CAA-819B-7F05D3DE3090}" type="datetime1">
              <a:rPr lang="en-US" altLang="en-US" smtClean="0"/>
              <a:t>10/12/2015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236662E-FF7F-484D-B77C-BC786E3FCFD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8486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F6F51A3-837D-41D1-A6F1-EA234A763E78}" type="datetime1">
              <a:rPr lang="en-US" altLang="en-US" smtClean="0"/>
              <a:t>10/12/2015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5D028E0-0710-41D8-86F3-ACD88DEA621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9775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CDAF465-6543-4E77-B168-2E9DEAE05F9F}" type="datetime1">
              <a:rPr lang="en-US" altLang="en-US" smtClean="0"/>
              <a:t>10/12/2015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213C820-1D5D-4BBC-897C-C681EA1028B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7012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158875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2452688"/>
            <a:ext cx="8229600" cy="367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569075"/>
            <a:ext cx="9144000" cy="288925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83185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pic>
        <p:nvPicPr>
          <p:cNvPr id="1030" name="Picture 9" descr="UMBClogo_offset_cmyk-W.eps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75" y="127000"/>
            <a:ext cx="3316288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TextBox 10"/>
          <p:cNvSpPr txBox="1">
            <a:spLocks noChangeArrowheads="1"/>
          </p:cNvSpPr>
          <p:nvPr userDrawn="1"/>
        </p:nvSpPr>
        <p:spPr bwMode="auto">
          <a:xfrm>
            <a:off x="7181850" y="6542088"/>
            <a:ext cx="18224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en-US" altLang="en-US" sz="1400">
                <a:latin typeface="Arial" pitchFamily="34" charset="0"/>
              </a:rPr>
              <a:t>www.umbc.edu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4" charset="-128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 smtClean="0"/>
              <a:t>CMSC201</a:t>
            </a:r>
            <a:br>
              <a:rPr lang="en-US" altLang="en-US" dirty="0" smtClean="0"/>
            </a:br>
            <a:r>
              <a:rPr lang="en-US" altLang="en-US" dirty="0" smtClean="0"/>
              <a:t> Computer Science I for Majors</a:t>
            </a:r>
            <a:r>
              <a:rPr lang="en-US" altLang="en-US" sz="4000" dirty="0" smtClean="0"/>
              <a:t/>
            </a:r>
            <a:br>
              <a:rPr lang="en-US" altLang="en-US" sz="4000" dirty="0" smtClean="0"/>
            </a:br>
            <a:r>
              <a:rPr lang="en-US" altLang="en-US" sz="2400" dirty="0" smtClean="0"/>
              <a:t/>
            </a:r>
            <a:br>
              <a:rPr lang="en-US" altLang="en-US" sz="2400" dirty="0" smtClean="0"/>
            </a:br>
            <a:r>
              <a:rPr lang="en-US" altLang="en-US" sz="4000" dirty="0" smtClean="0"/>
              <a:t>Lecture </a:t>
            </a:r>
            <a:r>
              <a:rPr lang="en-US" altLang="en-US" sz="4000" dirty="0" smtClean="0"/>
              <a:t>12 </a:t>
            </a:r>
            <a:r>
              <a:rPr lang="en-US" altLang="en-US" sz="4000" dirty="0" smtClean="0"/>
              <a:t>– </a:t>
            </a:r>
            <a:r>
              <a:rPr lang="en-US" altLang="en-US" sz="4000" dirty="0" smtClean="0"/>
              <a:t>Midterm Review</a:t>
            </a:r>
            <a:endParaRPr lang="en-US" altLang="en-US" sz="4000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/>
              <a:buNone/>
              <a:defRPr/>
            </a:pPr>
            <a:endParaRPr lang="en-US" dirty="0" smtClean="0">
              <a:ea typeface="+mn-ea"/>
            </a:endParaRP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ea typeface="+mn-ea"/>
              </a:rPr>
              <a:t>Prof. Katherine Gibson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Programming problems</a:t>
            </a:r>
            <a:endParaRPr lang="en-US" dirty="0"/>
          </a:p>
          <a:p>
            <a:pPr lvl="1"/>
            <a:r>
              <a:rPr lang="en-US" sz="3200" dirty="0" smtClean="0"/>
              <a:t>Given a problem, write the code to solve it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Tips:</a:t>
            </a:r>
          </a:p>
          <a:p>
            <a:pPr lvl="1"/>
            <a:r>
              <a:rPr lang="en-US" sz="3200" dirty="0" smtClean="0"/>
              <a:t>Don’t jump straight into coding</a:t>
            </a:r>
          </a:p>
          <a:p>
            <a:pPr lvl="1"/>
            <a:r>
              <a:rPr lang="en-US" sz="3200" dirty="0" smtClean="0"/>
              <a:t>Read the question carefully</a:t>
            </a:r>
          </a:p>
          <a:p>
            <a:pPr lvl="1"/>
            <a:r>
              <a:rPr lang="en-US" sz="3200" dirty="0" smtClean="0"/>
              <a:t>Plan out what your code needs to do</a:t>
            </a:r>
            <a:endParaRPr lang="en-US" sz="32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1132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 about Exam Format?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067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 Content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Everything we’ve covered so far!</a:t>
            </a:r>
          </a:p>
          <a:p>
            <a:r>
              <a:rPr lang="en-US" dirty="0" smtClean="0"/>
              <a:t>You should be especially familiar with:</a:t>
            </a:r>
          </a:p>
          <a:p>
            <a:pPr lvl="1"/>
            <a:r>
              <a:rPr lang="en-US" dirty="0" smtClean="0"/>
              <a:t>Evaluating expressions</a:t>
            </a:r>
          </a:p>
          <a:p>
            <a:pPr lvl="1"/>
            <a:r>
              <a:rPr lang="en-US" dirty="0" smtClean="0"/>
              <a:t>Control structures</a:t>
            </a:r>
          </a:p>
          <a:p>
            <a:pPr lvl="2"/>
            <a:r>
              <a:rPr lang="en-US" dirty="0" smtClean="0"/>
              <a:t>For Loops</a:t>
            </a:r>
          </a:p>
          <a:p>
            <a:pPr lvl="2"/>
            <a:r>
              <a:rPr lang="en-US" dirty="0" smtClean="0"/>
              <a:t>While Loops (including Interactive loops)</a:t>
            </a:r>
          </a:p>
          <a:p>
            <a:pPr lvl="2"/>
            <a:r>
              <a:rPr lang="en-US" dirty="0" smtClean="0"/>
              <a:t>If/</a:t>
            </a:r>
            <a:r>
              <a:rPr lang="en-US" dirty="0" err="1" smtClean="0"/>
              <a:t>Elif</a:t>
            </a:r>
            <a:r>
              <a:rPr lang="en-US" dirty="0" smtClean="0"/>
              <a:t>/Else</a:t>
            </a:r>
          </a:p>
          <a:p>
            <a:pPr lvl="1"/>
            <a:r>
              <a:rPr lang="en-US" dirty="0" smtClean="0"/>
              <a:t>Decimal &lt;-&gt; Binary conversion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8094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 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should be especially familiar with:</a:t>
            </a:r>
          </a:p>
          <a:p>
            <a:pPr lvl="1"/>
            <a:r>
              <a:rPr lang="en-US" dirty="0" smtClean="0"/>
              <a:t>Lists</a:t>
            </a:r>
          </a:p>
          <a:p>
            <a:pPr lvl="2"/>
            <a:r>
              <a:rPr lang="en-US" dirty="0" smtClean="0"/>
              <a:t>Indexing (including Negative indexing)</a:t>
            </a:r>
          </a:p>
          <a:p>
            <a:pPr lvl="2"/>
            <a:r>
              <a:rPr lang="en-US" dirty="0" smtClean="0"/>
              <a:t>Appending</a:t>
            </a:r>
          </a:p>
          <a:p>
            <a:pPr lvl="1"/>
            <a:r>
              <a:rPr lang="en-US" dirty="0" smtClean="0"/>
              <a:t>Debugging</a:t>
            </a:r>
          </a:p>
          <a:p>
            <a:pPr lvl="1"/>
            <a:r>
              <a:rPr lang="en-US" dirty="0" smtClean="0"/>
              <a:t>Strings</a:t>
            </a:r>
          </a:p>
          <a:p>
            <a:pPr lvl="2"/>
            <a:r>
              <a:rPr lang="en-US" dirty="0" smtClean="0"/>
              <a:t>String functions like split()</a:t>
            </a:r>
          </a:p>
          <a:p>
            <a:pPr lvl="2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4470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 about Exam Content?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121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 Advice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down your name and circle your section</a:t>
            </a:r>
          </a:p>
          <a:p>
            <a:pPr lvl="2"/>
            <a:endParaRPr lang="en-US" dirty="0"/>
          </a:p>
          <a:p>
            <a:r>
              <a:rPr lang="en-US" dirty="0" smtClean="0"/>
              <a:t>Flip through the exam and get a feel for the length of it and the types of questions</a:t>
            </a:r>
          </a:p>
          <a:p>
            <a:pPr lvl="1"/>
            <a:r>
              <a:rPr lang="en-US" sz="3200" dirty="0" smtClean="0"/>
              <a:t>The programming problems are worth </a:t>
            </a:r>
            <a:br>
              <a:rPr lang="en-US" sz="3200" dirty="0" smtClean="0"/>
            </a:br>
            <a:r>
              <a:rPr lang="en-US" sz="3200" b="1" dirty="0" smtClean="0"/>
              <a:t>25% of the grade </a:t>
            </a:r>
            <a:r>
              <a:rPr lang="en-US" sz="3200" dirty="0" smtClean="0"/>
              <a:t>and are the last two questions on the exam – don’t leave </a:t>
            </a:r>
            <a:br>
              <a:rPr lang="en-US" sz="3200" dirty="0" smtClean="0"/>
            </a:br>
            <a:r>
              <a:rPr lang="en-US" sz="3200" dirty="0" smtClean="0"/>
              <a:t>them until the last minute!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148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 Advice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69364"/>
            <a:ext cx="8414951" cy="4156799"/>
          </a:xfrm>
        </p:spPr>
        <p:txBody>
          <a:bodyPr/>
          <a:lstStyle/>
          <a:p>
            <a:r>
              <a:rPr lang="en-US" dirty="0" smtClean="0"/>
              <a:t>Most questions have partial credit</a:t>
            </a:r>
          </a:p>
          <a:p>
            <a:pPr lvl="1"/>
            <a:r>
              <a:rPr lang="en-US" sz="3200" dirty="0" smtClean="0"/>
              <a:t>You should at least </a:t>
            </a:r>
            <a:r>
              <a:rPr lang="en-US" sz="3200" u="sng" dirty="0" smtClean="0"/>
              <a:t>attempt</a:t>
            </a:r>
            <a:r>
              <a:rPr lang="en-US" sz="3200" dirty="0" smtClean="0"/>
              <a:t> every problem</a:t>
            </a:r>
            <a:endParaRPr lang="en-US" sz="3200" dirty="0"/>
          </a:p>
          <a:p>
            <a:pPr lvl="1"/>
            <a:r>
              <a:rPr lang="en-US" sz="3200" dirty="0" smtClean="0"/>
              <a:t>If you don’t know how to do one part of the problem, skip it and do the rest</a:t>
            </a:r>
          </a:p>
          <a:p>
            <a:pPr lvl="1"/>
            <a:r>
              <a:rPr lang="en-US" sz="3200" dirty="0" smtClean="0"/>
              <a:t>You can use comments instead of code (like “</a:t>
            </a: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 get user input</a:t>
            </a:r>
            <a:r>
              <a:rPr lang="en-US" sz="3200" dirty="0" smtClean="0"/>
              <a:t>”) if you know </a:t>
            </a:r>
            <a:r>
              <a:rPr lang="en-US" sz="3200" u="sng" dirty="0" smtClean="0"/>
              <a:t>what</a:t>
            </a:r>
            <a:r>
              <a:rPr lang="en-US" sz="3200" dirty="0" smtClean="0"/>
              <a:t> you want a piece of code to do but not </a:t>
            </a:r>
            <a:r>
              <a:rPr lang="en-US" sz="3200" u="sng" dirty="0" smtClean="0"/>
              <a:t>how</a:t>
            </a:r>
            <a:endParaRPr lang="en-US" u="sng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9282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 Advice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After you are done coding the programming problems, try “running” your program with some input and making sure it works the way you think it does</a:t>
            </a:r>
          </a:p>
          <a:p>
            <a:endParaRPr lang="en-US" dirty="0"/>
          </a:p>
          <a:p>
            <a:r>
              <a:rPr lang="en-US" dirty="0" smtClean="0"/>
              <a:t>If a problem is unclear or you think there is an error on the exam, raise your hand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9570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Any Other Questions?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736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69364"/>
            <a:ext cx="8577073" cy="4156799"/>
          </a:xfrm>
        </p:spPr>
        <p:txBody>
          <a:bodyPr/>
          <a:lstStyle/>
          <a:p>
            <a:r>
              <a:rPr lang="en-US" dirty="0" smtClean="0"/>
              <a:t>Homework 5 </a:t>
            </a:r>
            <a:r>
              <a:rPr lang="en-US" dirty="0" smtClean="0"/>
              <a:t>is out</a:t>
            </a:r>
          </a:p>
          <a:p>
            <a:pPr lvl="1"/>
            <a:r>
              <a:rPr lang="en-US" dirty="0" smtClean="0"/>
              <a:t>Due by Tuesday (Oct </a:t>
            </a:r>
            <a:r>
              <a:rPr lang="en-US" dirty="0" smtClean="0"/>
              <a:t>13th</a:t>
            </a:r>
            <a:r>
              <a:rPr lang="en-US" dirty="0" smtClean="0"/>
              <a:t>) at 8:59:59 PM</a:t>
            </a:r>
          </a:p>
          <a:p>
            <a:endParaRPr lang="en-US" dirty="0" smtClean="0"/>
          </a:p>
          <a:p>
            <a:r>
              <a:rPr lang="en-US" dirty="0" smtClean="0"/>
              <a:t>Midterm is </a:t>
            </a:r>
            <a:r>
              <a:rPr lang="en-US" dirty="0" smtClean="0"/>
              <a:t>next time – </a:t>
            </a:r>
            <a:r>
              <a:rPr lang="en-US" dirty="0" smtClean="0"/>
              <a:t>Oct 14th and 15th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You </a:t>
            </a:r>
            <a:r>
              <a:rPr lang="en-US" b="1" u="sng" dirty="0" smtClean="0">
                <a:solidFill>
                  <a:srgbClr val="FF0000"/>
                </a:solidFill>
              </a:rPr>
              <a:t>must</a:t>
            </a:r>
            <a:r>
              <a:rPr lang="en-US" dirty="0" smtClean="0">
                <a:solidFill>
                  <a:srgbClr val="FF0000"/>
                </a:solidFill>
              </a:rPr>
              <a:t> bring your UMBC ID with you to the exam!  We won’t accept your test without it.</a:t>
            </a:r>
          </a:p>
          <a:p>
            <a:pPr lvl="1"/>
            <a:r>
              <a:rPr lang="en-US" dirty="0" smtClean="0"/>
              <a:t>You can do it!  We believe in you!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2183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midterm is closed everything:</a:t>
            </a:r>
          </a:p>
          <a:p>
            <a:pPr lvl="1"/>
            <a:r>
              <a:rPr lang="en-US" dirty="0" smtClean="0"/>
              <a:t>No books</a:t>
            </a:r>
          </a:p>
          <a:p>
            <a:pPr lvl="1"/>
            <a:r>
              <a:rPr lang="en-US" dirty="0" smtClean="0"/>
              <a:t>No notes</a:t>
            </a:r>
          </a:p>
          <a:p>
            <a:pPr lvl="1"/>
            <a:r>
              <a:rPr lang="en-US" dirty="0"/>
              <a:t>No cheat </a:t>
            </a:r>
            <a:r>
              <a:rPr lang="en-US" dirty="0" smtClean="0"/>
              <a:t>sheets</a:t>
            </a:r>
          </a:p>
          <a:p>
            <a:pPr lvl="1"/>
            <a:r>
              <a:rPr lang="en-US" dirty="0" smtClean="0"/>
              <a:t>No laptops</a:t>
            </a:r>
          </a:p>
          <a:p>
            <a:pPr lvl="1"/>
            <a:r>
              <a:rPr lang="en-US" dirty="0" smtClean="0"/>
              <a:t>No calculators</a:t>
            </a:r>
          </a:p>
          <a:p>
            <a:pPr lvl="1"/>
            <a:r>
              <a:rPr lang="en-US" dirty="0" smtClean="0"/>
              <a:t>No phones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03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Place your </a:t>
            </a:r>
            <a:r>
              <a:rPr lang="en-US" dirty="0" err="1" smtClean="0"/>
              <a:t>bookbag</a:t>
            </a:r>
            <a:r>
              <a:rPr lang="en-US" dirty="0" smtClean="0"/>
              <a:t> under your desk/chair</a:t>
            </a:r>
          </a:p>
          <a:p>
            <a:pPr lvl="1"/>
            <a:r>
              <a:rPr lang="en-US" dirty="0" smtClean="0"/>
              <a:t>NOT on the seat next to you</a:t>
            </a:r>
          </a:p>
          <a:p>
            <a:endParaRPr lang="en-US" dirty="0" smtClean="0"/>
          </a:p>
          <a:p>
            <a:r>
              <a:rPr lang="en-US" dirty="0" smtClean="0"/>
              <a:t>You may have on your desk:</a:t>
            </a:r>
          </a:p>
          <a:p>
            <a:pPr lvl="1"/>
            <a:r>
              <a:rPr lang="en-US" dirty="0" smtClean="0"/>
              <a:t>Pens, pencils, erasers</a:t>
            </a:r>
          </a:p>
          <a:p>
            <a:pPr lvl="1"/>
            <a:r>
              <a:rPr lang="en-US" dirty="0" smtClean="0"/>
              <a:t>Water bottle</a:t>
            </a:r>
          </a:p>
          <a:p>
            <a:pPr lvl="1"/>
            <a:r>
              <a:rPr lang="en-US" b="1" u="sng" dirty="0"/>
              <a:t>UMBC </a:t>
            </a:r>
            <a:r>
              <a:rPr lang="en-US" b="1" u="sng" dirty="0" smtClean="0"/>
              <a:t>ID</a:t>
            </a:r>
            <a:endParaRPr lang="en-US" b="1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3537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NOT CHEAT!!!</a:t>
            </a:r>
          </a:p>
          <a:p>
            <a:endParaRPr lang="en-US" dirty="0"/>
          </a:p>
          <a:p>
            <a:r>
              <a:rPr lang="en-US" dirty="0" smtClean="0"/>
              <a:t>Cheating will be dealt with severely and immediately</a:t>
            </a:r>
          </a:p>
          <a:p>
            <a:pPr lvl="1"/>
            <a:r>
              <a:rPr lang="en-US" dirty="0" smtClean="0"/>
              <a:t>If a TA or instructor sees you looking at another student’s paper (or anything other than your own exam) they will take your test from you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9875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 Seating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Space allowing, you will sit every other seat, so that you are not next to another student</a:t>
            </a:r>
          </a:p>
          <a:p>
            <a:pPr lvl="3"/>
            <a:endParaRPr lang="en-US" dirty="0"/>
          </a:p>
          <a:p>
            <a:r>
              <a:rPr lang="en-US" dirty="0" smtClean="0"/>
              <a:t>Your instructor may have specific instructions for their lecture hall seating arrangements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1675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 about Exam Rules?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977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Very similar to the in-class worksheet</a:t>
            </a:r>
          </a:p>
          <a:p>
            <a:pPr lvl="1"/>
            <a:r>
              <a:rPr lang="en-US" sz="3200" dirty="0" smtClean="0"/>
              <a:t>Questions are less “tricky” than the worksheet, but the types of questions </a:t>
            </a:r>
            <a:br>
              <a:rPr lang="en-US" sz="3200" dirty="0" smtClean="0"/>
            </a:br>
            <a:r>
              <a:rPr lang="en-US" sz="3200" dirty="0" smtClean="0"/>
              <a:t>are generally the same</a:t>
            </a:r>
          </a:p>
          <a:p>
            <a:pPr lvl="1"/>
            <a:r>
              <a:rPr lang="en-US" sz="3200" dirty="0" smtClean="0"/>
              <a:t>Going over the worksheet and making sure you are comfortable with the material would be a good idea</a:t>
            </a:r>
            <a:endParaRPr lang="en-US" sz="32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4217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Multiple Choice</a:t>
            </a:r>
          </a:p>
          <a:p>
            <a:r>
              <a:rPr lang="en-US" dirty="0" smtClean="0"/>
              <a:t>True/False</a:t>
            </a:r>
          </a:p>
          <a:p>
            <a:endParaRPr lang="en-US" dirty="0"/>
          </a:p>
          <a:p>
            <a:r>
              <a:rPr lang="en-US" dirty="0" smtClean="0"/>
              <a:t>Short answer</a:t>
            </a:r>
          </a:p>
          <a:p>
            <a:pPr lvl="1"/>
            <a:r>
              <a:rPr lang="en-US" dirty="0" smtClean="0"/>
              <a:t>Explain basic concepts in writing</a:t>
            </a:r>
          </a:p>
          <a:p>
            <a:pPr lvl="1"/>
            <a:r>
              <a:rPr lang="en-US" i="1" dirty="0" smtClean="0"/>
              <a:t>e.g.</a:t>
            </a:r>
            <a:r>
              <a:rPr lang="en-US" dirty="0" smtClean="0"/>
              <a:t>, “Why do we need to cast user input to different data types like </a:t>
            </a:r>
            <a:r>
              <a:rPr lang="en-US" dirty="0" err="1" smtClean="0"/>
              <a:t>int</a:t>
            </a:r>
            <a:r>
              <a:rPr lang="en-US" dirty="0" smtClean="0"/>
              <a:t>?”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5378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Code evaluation</a:t>
            </a:r>
          </a:p>
          <a:p>
            <a:pPr lvl="1"/>
            <a:r>
              <a:rPr lang="en-US" dirty="0" smtClean="0"/>
              <a:t>Given code, what does it do?</a:t>
            </a:r>
            <a:endParaRPr lang="en-US" dirty="0"/>
          </a:p>
          <a:p>
            <a:r>
              <a:rPr lang="en-US" dirty="0" smtClean="0"/>
              <a:t>Debugging</a:t>
            </a:r>
          </a:p>
          <a:p>
            <a:pPr lvl="1"/>
            <a:r>
              <a:rPr lang="en-US" dirty="0" smtClean="0"/>
              <a:t>Find and fix errors</a:t>
            </a:r>
          </a:p>
          <a:p>
            <a:r>
              <a:rPr lang="en-US" dirty="0" smtClean="0"/>
              <a:t>Fill in the blank</a:t>
            </a:r>
          </a:p>
          <a:p>
            <a:pPr lvl="1"/>
            <a:r>
              <a:rPr lang="en-US" dirty="0" smtClean="0"/>
              <a:t>Complete a piece of partially-written code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5692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23744</TotalTime>
  <Words>534</Words>
  <Application>Microsoft Office PowerPoint</Application>
  <PresentationFormat>On-screen Show (4:3)</PresentationFormat>
  <Paragraphs>110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CMSC201  Computer Science I for Majors  Lecture 12 – Midterm Review</vt:lpstr>
      <vt:lpstr>Exam Rules</vt:lpstr>
      <vt:lpstr>Exam Rules</vt:lpstr>
      <vt:lpstr>Exam Rules</vt:lpstr>
      <vt:lpstr>Exam Seating</vt:lpstr>
      <vt:lpstr>Questions about Exam Rules?</vt:lpstr>
      <vt:lpstr>Exam Format</vt:lpstr>
      <vt:lpstr>Exam Format</vt:lpstr>
      <vt:lpstr>Exam Format</vt:lpstr>
      <vt:lpstr>Exam Format</vt:lpstr>
      <vt:lpstr>Questions about Exam Format?</vt:lpstr>
      <vt:lpstr>Exam Content </vt:lpstr>
      <vt:lpstr>Exam Content</vt:lpstr>
      <vt:lpstr>Questions about Exam Content?</vt:lpstr>
      <vt:lpstr>Exam Advice</vt:lpstr>
      <vt:lpstr>Exam Advice</vt:lpstr>
      <vt:lpstr>Exam Advice</vt:lpstr>
      <vt:lpstr>Any Other Questions?</vt:lpstr>
      <vt:lpstr>Announcements</vt:lpstr>
    </vt:vector>
  </TitlesOfParts>
  <Company>UMBC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Katherine Gibson</dc:creator>
  <cp:lastModifiedBy>Katie</cp:lastModifiedBy>
  <cp:revision>363</cp:revision>
  <dcterms:created xsi:type="dcterms:W3CDTF">2014-05-05T14:25:42Z</dcterms:created>
  <dcterms:modified xsi:type="dcterms:W3CDTF">2015-10-12T19:03:54Z</dcterms:modified>
</cp:coreProperties>
</file>